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2" r:id="rId1"/>
  </p:sldMasterIdLst>
  <p:notesMasterIdLst>
    <p:notesMasterId r:id="rId6"/>
  </p:notesMasterIdLst>
  <p:handoutMasterIdLst>
    <p:handoutMasterId r:id="rId7"/>
  </p:handoutMasterIdLst>
  <p:sldIdLst>
    <p:sldId id="404" r:id="rId2"/>
    <p:sldId id="2769" r:id="rId3"/>
    <p:sldId id="2784" r:id="rId4"/>
    <p:sldId id="2785" r:id="rId5"/>
  </p:sldIdLst>
  <p:sldSz cx="12192000" cy="6858000"/>
  <p:notesSz cx="6735763" cy="98663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7" pos="3500" userDrawn="1">
          <p15:clr>
            <a:srgbClr val="A4A3A4"/>
          </p15:clr>
        </p15:guide>
        <p15:guide id="8" orient="horz" pos="3770" userDrawn="1">
          <p15:clr>
            <a:srgbClr val="A4A3A4"/>
          </p15:clr>
        </p15:guide>
        <p15:guide id="9" orient="horz" pos="935" userDrawn="1">
          <p15:clr>
            <a:srgbClr val="A4A3A4"/>
          </p15:clr>
        </p15:guide>
        <p15:guide id="10" pos="211" userDrawn="1">
          <p15:clr>
            <a:srgbClr val="A4A3A4"/>
          </p15:clr>
        </p15:guide>
        <p15:guide id="11" orient="horz" pos="13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75F"/>
    <a:srgbClr val="FCC870"/>
    <a:srgbClr val="4770B4"/>
    <a:srgbClr val="E4E7F5"/>
    <a:srgbClr val="CBD1EB"/>
    <a:srgbClr val="ECECED"/>
    <a:srgbClr val="FEF6EB"/>
    <a:srgbClr val="F6F6FC"/>
    <a:srgbClr val="F59A05"/>
    <a:srgbClr val="D0B3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00" autoAdjust="0"/>
    <p:restoredTop sz="91349" autoAdjust="0"/>
  </p:normalViewPr>
  <p:slideViewPr>
    <p:cSldViewPr showGuides="1">
      <p:cViewPr varScale="1">
        <p:scale>
          <a:sx n="84" d="100"/>
          <a:sy n="84" d="100"/>
        </p:scale>
        <p:origin x="96" y="522"/>
      </p:cViewPr>
      <p:guideLst>
        <p:guide pos="3500"/>
        <p:guide orient="horz" pos="3770"/>
        <p:guide orient="horz" pos="935"/>
        <p:guide pos="211"/>
        <p:guide orient="horz" pos="13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58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2919565" cy="49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65" tIns="45533" rIns="91065" bIns="45533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595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198" y="3"/>
            <a:ext cx="2919565" cy="49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65" tIns="45533" rIns="91065" bIns="4553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595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72918"/>
            <a:ext cx="2919565" cy="49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65" tIns="45533" rIns="91065" bIns="45533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595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198" y="9372918"/>
            <a:ext cx="2919565" cy="49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65" tIns="45533" rIns="91065" bIns="4553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6AAE888-62C8-4070-9749-D0735DC9FAF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0119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19565" cy="493395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4626" y="3"/>
            <a:ext cx="2919565" cy="493395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r">
              <a:defRPr sz="1200"/>
            </a:lvl1pPr>
          </a:lstStyle>
          <a:p>
            <a:fld id="{736A367C-4E0A-411E-B55E-387FC52A52BD}" type="datetimeFigureOut">
              <a:rPr lang="de-DE" smtClean="0"/>
              <a:t>18.07.2024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65" tIns="45533" rIns="91065" bIns="4553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264" y="4686459"/>
            <a:ext cx="5389240" cy="4440555"/>
          </a:xfrm>
          <a:prstGeom prst="rect">
            <a:avLst/>
          </a:prstGeom>
        </p:spPr>
        <p:txBody>
          <a:bodyPr vert="horz" lIns="91065" tIns="45533" rIns="91065" bIns="45533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371332"/>
            <a:ext cx="2919565" cy="493394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4626" y="9371332"/>
            <a:ext cx="2919565" cy="493394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r">
              <a:defRPr sz="1200"/>
            </a:lvl1pPr>
          </a:lstStyle>
          <a:p>
            <a:fld id="{7870F0CD-6F0C-4C3B-BE96-017DA91C1B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3030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Folie für Präsentation löschen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29DCC-3FB4-4639-BF52-2AB247633989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7315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Folie für Präsentation löschen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29DCC-3FB4-4639-BF52-2AB24763398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405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Folie für Präsentation löschen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29DCC-3FB4-4639-BF52-2AB24763398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625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Folie für Präsentation löschen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29DCC-3FB4-4639-BF52-2AB24763398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545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788395" y="2057265"/>
            <a:ext cx="5088565" cy="1056117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  <a:latin typeface="HelveticaNeueLT Std Lt Cn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Referent: Max Mustermann</a:t>
            </a:r>
          </a:p>
          <a:p>
            <a:r>
              <a:rPr lang="de-DE" dirty="0"/>
              <a:t>Musterfirma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924299" y="119272"/>
            <a:ext cx="5952661" cy="810624"/>
          </a:xfrm>
        </p:spPr>
        <p:txBody>
          <a:bodyPr>
            <a:noAutofit/>
          </a:bodyPr>
          <a:lstStyle>
            <a:lvl1pPr algn="r">
              <a:defRPr sz="4267">
                <a:solidFill>
                  <a:srgbClr val="1F497D"/>
                </a:solidFill>
                <a:latin typeface="HelveticaNeueLT Std Med Cn" pitchFamily="34" charset="0"/>
              </a:defRPr>
            </a:lvl1pPr>
          </a:lstStyle>
          <a:p>
            <a:r>
              <a:rPr lang="de-DE" dirty="0"/>
              <a:t>Titel Sendung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8057714-2A4F-4765-8CE1-70A44FA28728}"/>
              </a:ext>
            </a:extLst>
          </p:cNvPr>
          <p:cNvSpPr txBox="1">
            <a:spLocks/>
          </p:cNvSpPr>
          <p:nvPr userDrawn="1"/>
        </p:nvSpPr>
        <p:spPr>
          <a:xfrm>
            <a:off x="5924298" y="1182066"/>
            <a:ext cx="5952661" cy="8106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1219170" rtl="0" eaLnBrk="1" latinLnBrk="0" hangingPunct="1">
              <a:spcBef>
                <a:spcPct val="0"/>
              </a:spcBef>
              <a:buNone/>
              <a:defRPr sz="4267" kern="1200">
                <a:solidFill>
                  <a:srgbClr val="1F497D"/>
                </a:solidFill>
                <a:latin typeface="HelveticaNeueLT Std Med Cn" pitchFamily="34" charset="0"/>
                <a:ea typeface="+mj-ea"/>
                <a:cs typeface="+mj-cs"/>
              </a:defRPr>
            </a:lvl1pPr>
          </a:lstStyle>
          <a:p>
            <a:r>
              <a:rPr lang="de-DE" sz="3200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952183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04160"/>
            <a:ext cx="10972800" cy="1143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04100"/>
            <a:ext cx="1741984" cy="20120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HelveticaNeueLT Std Lt" pitchFamily="34" charset="0"/>
              </a:defRPr>
            </a:lvl1pPr>
          </a:lstStyle>
          <a:p>
            <a:fld id="{D656DEC5-69E0-435F-A597-EA6DBAE8448F}" type="datetimeFigureOut">
              <a:rPr lang="de-DE" smtClean="0">
                <a:solidFill>
                  <a:prstClr val="white"/>
                </a:solidFill>
              </a:rPr>
              <a:pPr/>
              <a:t>18.07.2024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43605" y="6291036"/>
            <a:ext cx="6624736" cy="21426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HelveticaNeueLT Std Lt" pitchFamily="34" charset="0"/>
              </a:defRPr>
            </a:lvl1pPr>
          </a:lstStyle>
          <a:p>
            <a:r>
              <a:rPr lang="de-DE" dirty="0">
                <a:solidFill>
                  <a:prstClr val="white"/>
                </a:solidFill>
              </a:rPr>
              <a:t>Fußzeile</a:t>
            </a:r>
          </a:p>
          <a:p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14681" y="6317162"/>
            <a:ext cx="493845" cy="18814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HelveticaNeueLT Std Lt" pitchFamily="34" charset="0"/>
              </a:defRPr>
            </a:lvl1pPr>
          </a:lstStyle>
          <a:p>
            <a:fld id="{1BBDB5E4-6EFE-4582-BD4E-1A7B7A575A02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90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32475" y="273049"/>
            <a:ext cx="4534257" cy="1369771"/>
          </a:xfrm>
        </p:spPr>
        <p:txBody>
          <a:bodyPr anchor="b"/>
          <a:lstStyle>
            <a:lvl1pPr algn="l">
              <a:defRPr sz="4200" b="0">
                <a:latin typeface="HelveticaNeueLT Std Lt" pitchFamily="34" charset="0"/>
              </a:defRPr>
            </a:lvl1pPr>
          </a:lstStyle>
          <a:p>
            <a:r>
              <a:rPr lang="de-DE" dirty="0"/>
              <a:t>Titelmasterformat 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32475" y="1357934"/>
            <a:ext cx="6815667" cy="935816"/>
          </a:xfrm>
        </p:spPr>
        <p:txBody>
          <a:bodyPr>
            <a:normAutofit/>
          </a:bodyPr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de-DE" dirty="0"/>
              <a:t>Textmasterformate durch </a:t>
            </a:r>
          </a:p>
          <a:p>
            <a:pPr lvl="4"/>
            <a:endParaRPr lang="de-DE" dirty="0"/>
          </a:p>
        </p:txBody>
      </p:sp>
      <p:sp>
        <p:nvSpPr>
          <p:cNvPr id="18" name="Datumsplatzhalter 3">
            <a:extLst>
              <a:ext uri="{FF2B5EF4-FFF2-40B4-BE49-F238E27FC236}">
                <a16:creationId xmlns:a16="http://schemas.microsoft.com/office/drawing/2014/main" id="{1F7EFEAB-7664-4DBD-AB86-BF0DBED333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04100"/>
            <a:ext cx="1741984" cy="20120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HelveticaNeueLT Std Lt" pitchFamily="34" charset="0"/>
              </a:defRPr>
            </a:lvl1pPr>
          </a:lstStyle>
          <a:p>
            <a:fld id="{D656DEC5-69E0-435F-A597-EA6DBAE8448F}" type="datetimeFigureOut">
              <a:rPr lang="de-DE" smtClean="0">
                <a:solidFill>
                  <a:prstClr val="white"/>
                </a:solidFill>
              </a:rPr>
              <a:pPr/>
              <a:t>18.07.2024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2DE50B59-01C0-45E1-A85B-1ED160AD1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43605" y="6291036"/>
            <a:ext cx="6624736" cy="21426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HelveticaNeueLT Std Lt" pitchFamily="34" charset="0"/>
              </a:defRPr>
            </a:lvl1pPr>
          </a:lstStyle>
          <a:p>
            <a:r>
              <a:rPr lang="de-DE" dirty="0">
                <a:solidFill>
                  <a:prstClr val="white"/>
                </a:solidFill>
              </a:rPr>
              <a:t>Fußzeile</a:t>
            </a:r>
          </a:p>
          <a:p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54D46ED7-BDD0-40CE-95D8-42CAF5628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4681" y="6317162"/>
            <a:ext cx="493845" cy="18814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HelveticaNeueLT Std Lt" pitchFamily="34" charset="0"/>
              </a:defRPr>
            </a:lvl1pPr>
          </a:lstStyle>
          <a:p>
            <a:fld id="{1BBDB5E4-6EFE-4582-BD4E-1A7B7A575A02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922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FD53-8C27-4CB7-9C90-F806B4FFF0D8}" type="datetimeFigureOut">
              <a:rPr lang="de-DE" smtClean="0"/>
              <a:t>18.07.2024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5676-5D79-45C5-A331-F527A3BBC6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463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68664DDE-8C7D-894A-EB39-CCF2E9DDFF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3352" y="6381329"/>
            <a:ext cx="10824774" cy="21602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de-DE" sz="800" b="0" kern="1200" dirty="0" smtClean="0">
                <a:solidFill>
                  <a:srgbClr val="12275F"/>
                </a:solidFill>
                <a:effectLst/>
                <a:latin typeface="TradeGothicLTStd-Bd2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*Fußzeile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A133341B-C1FF-AE07-EDE2-74AFA793B9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130" y="1412775"/>
            <a:ext cx="10824774" cy="4206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de-DE" sz="1600" b="0" kern="1200" dirty="0" smtClean="0">
                <a:solidFill>
                  <a:srgbClr val="12275F"/>
                </a:solidFill>
                <a:effectLst/>
                <a:latin typeface="TradeGothicLTStd-Bd2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8F12ED79-C91A-3B66-748A-5F0077EB2B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3130" y="803599"/>
            <a:ext cx="10824774" cy="4206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de-DE" sz="2000" b="1" kern="1200" dirty="0" smtClean="0">
                <a:solidFill>
                  <a:srgbClr val="4370B6"/>
                </a:solidFill>
                <a:effectLst/>
                <a:latin typeface="Trade Gothic Next" panose="020B05030403030200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3214E06D-80C2-9EE6-5416-4AF4FBE2D7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130" y="127993"/>
            <a:ext cx="10824774" cy="4206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de-DE" sz="2400" b="1" kern="1200" dirty="0" smtClean="0">
                <a:solidFill>
                  <a:srgbClr val="12275F"/>
                </a:solidFill>
                <a:effectLst/>
                <a:latin typeface="Trade Gothic Next" panose="020B05030403030200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B580BEB9-B711-B945-11E5-9B810CCE637A}"/>
              </a:ext>
            </a:extLst>
          </p:cNvPr>
          <p:cNvCxnSpPr>
            <a:cxnSpLocks/>
          </p:cNvCxnSpPr>
          <p:nvPr userDrawn="1"/>
        </p:nvCxnSpPr>
        <p:spPr>
          <a:xfrm>
            <a:off x="0" y="693135"/>
            <a:ext cx="11087904" cy="0"/>
          </a:xfrm>
          <a:prstGeom prst="line">
            <a:avLst/>
          </a:prstGeom>
          <a:ln>
            <a:solidFill>
              <a:srgbClr val="1227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0E3BBBFA-7781-418B-BBED-2E265889B10A}"/>
              </a:ext>
            </a:extLst>
          </p:cNvPr>
          <p:cNvCxnSpPr>
            <a:cxnSpLocks/>
          </p:cNvCxnSpPr>
          <p:nvPr userDrawn="1"/>
        </p:nvCxnSpPr>
        <p:spPr>
          <a:xfrm>
            <a:off x="0" y="6381908"/>
            <a:ext cx="12192000" cy="0"/>
          </a:xfrm>
          <a:prstGeom prst="line">
            <a:avLst/>
          </a:prstGeom>
          <a:ln>
            <a:solidFill>
              <a:srgbClr val="F6F7F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66FCF87D-3437-6057-CFCA-456EF2D77705}"/>
              </a:ext>
            </a:extLst>
          </p:cNvPr>
          <p:cNvSpPr txBox="1"/>
          <p:nvPr userDrawn="1"/>
        </p:nvSpPr>
        <p:spPr>
          <a:xfrm>
            <a:off x="10512491" y="6627832"/>
            <a:ext cx="16795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00" b="1" dirty="0">
                <a:solidFill>
                  <a:srgbClr val="12275F"/>
                </a:solidFill>
                <a:effectLst/>
                <a:latin typeface="Trade Gothic Next" panose="020B0503040303020004" pitchFamily="34" charset="0"/>
                <a:cs typeface="Arial" panose="020B0604020202020204" pitchFamily="34" charset="0"/>
              </a:rPr>
              <a:t>Stand 01.2024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4E07D59-AD58-B3B3-8BAF-A1EBAC150C99}"/>
              </a:ext>
            </a:extLst>
          </p:cNvPr>
          <p:cNvSpPr/>
          <p:nvPr userDrawn="1"/>
        </p:nvSpPr>
        <p:spPr bwMode="auto">
          <a:xfrm>
            <a:off x="-1" y="-2"/>
            <a:ext cx="12192001" cy="72000"/>
          </a:xfrm>
          <a:prstGeom prst="rect">
            <a:avLst/>
          </a:prstGeom>
          <a:solidFill>
            <a:srgbClr val="4370B6"/>
          </a:solidFill>
          <a:ln>
            <a:noFill/>
          </a:ln>
          <a:effectLst/>
        </p:spPr>
        <p:txBody>
          <a:bodyPr rtlCol="0" anchor="ctr">
            <a:no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72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5398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</p:sldLayoutIdLst>
  <p:txStyles>
    <p:titleStyle>
      <a:lvl1pPr algn="ctr" defTabSz="1219170" rtl="0" eaLnBrk="1" latinLnBrk="0" hangingPunct="1">
        <a:spcBef>
          <a:spcPct val="0"/>
        </a:spcBef>
        <a:buNone/>
        <a:defRPr sz="4267" kern="1200">
          <a:solidFill>
            <a:srgbClr val="1F497D"/>
          </a:solidFill>
          <a:latin typeface="HelveticaNeueLT Std Med Cn" pitchFamily="34" charset="0"/>
          <a:ea typeface="+mj-ea"/>
          <a:cs typeface="+mj-cs"/>
        </a:defRPr>
      </a:lvl1pPr>
    </p:titleStyle>
    <p:bodyStyle>
      <a:lvl1pPr marL="954593" indent="-353475" algn="l" defTabSz="12191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6E6E6E"/>
          </a:solidFill>
          <a:latin typeface="HelveticaNeueLT Std Lt Cn" pitchFamily="34" charset="0"/>
          <a:ea typeface="+mn-ea"/>
          <a:cs typeface="+mn-cs"/>
        </a:defRPr>
      </a:lvl1pPr>
      <a:lvl2pPr marL="1200121" indent="-366175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6E6E6E"/>
          </a:solidFill>
          <a:latin typeface="HelveticaNeueLT Std Lt Cn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6E6E6E"/>
          </a:solidFill>
          <a:latin typeface="HelveticaNeueLT Std Lt Cn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6E6E6E"/>
          </a:solidFill>
          <a:latin typeface="HelveticaNeueLT Std Lt Cn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rgbClr val="6E6E6E"/>
          </a:solidFill>
          <a:latin typeface="HelveticaNeueLT Std Lt Cn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44D5B23B-1C4C-34BF-AE9D-5EFD375326E9}"/>
              </a:ext>
            </a:extLst>
          </p:cNvPr>
          <p:cNvSpPr txBox="1"/>
          <p:nvPr/>
        </p:nvSpPr>
        <p:spPr>
          <a:xfrm>
            <a:off x="263352" y="224644"/>
            <a:ext cx="82788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rgbClr val="4770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e Gothic Next" panose="020B05030403030200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„Zuführung zur Alterungsrückstellung im 5 Jahres Durchschnitt“</a:t>
            </a:r>
          </a:p>
        </p:txBody>
      </p:sp>
      <p:pic>
        <p:nvPicPr>
          <p:cNvPr id="7" name="Bildplatzhalter 5" descr="GLOBAL-GRUPPE.pptx - PowerPoint">
            <a:extLst>
              <a:ext uri="{FF2B5EF4-FFF2-40B4-BE49-F238E27FC236}">
                <a16:creationId xmlns:a16="http://schemas.microsoft.com/office/drawing/2014/main" id="{5F01E493-2012-A56C-A495-8AD3423A48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029" y="1288981"/>
            <a:ext cx="9437484" cy="5207189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6E356D1A-93C7-26FC-6CD2-E982216321DE}"/>
              </a:ext>
            </a:extLst>
          </p:cNvPr>
          <p:cNvSpPr>
            <a:spLocks noChangeAspect="1"/>
          </p:cNvSpPr>
          <p:nvPr/>
        </p:nvSpPr>
        <p:spPr bwMode="auto">
          <a:xfrm>
            <a:off x="9616888" y="2422698"/>
            <a:ext cx="2468699" cy="2219169"/>
          </a:xfrm>
          <a:prstGeom prst="ellipse">
            <a:avLst/>
          </a:prstGeom>
          <a:solidFill>
            <a:srgbClr val="024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" panose="020B0504020202020204" pitchFamily="34" charset="0"/>
                <a:cs typeface="Arial"/>
              </a:rPr>
              <a:t>Marktdurch-schnitt: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kern="0" dirty="0">
                <a:solidFill>
                  <a:schemeClr val="bg1"/>
                </a:solidFill>
                <a:latin typeface="Arial Nova" panose="020B0504020202020204" pitchFamily="34" charset="0"/>
                <a:cs typeface="Arial"/>
              </a:rPr>
              <a:t>28</a:t>
            </a: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" panose="020B0504020202020204" pitchFamily="34" charset="0"/>
                <a:cs typeface="Arial"/>
              </a:rPr>
              <a:t> 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ova" panose="020B0504020202020204" pitchFamily="34" charset="0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" panose="020B0504020202020204" pitchFamily="34" charset="0"/>
                <a:cs typeface="Arial"/>
              </a:rPr>
              <a:t>uniVersa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" panose="020B0504020202020204" pitchFamily="34" charset="0"/>
                <a:cs typeface="Arial"/>
              </a:rPr>
              <a:t>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" panose="020B0504020202020204" pitchFamily="34" charset="0"/>
                <a:cs typeface="Arial"/>
              </a:rPr>
              <a:t>47</a:t>
            </a:r>
            <a:r>
              <a:rPr kumimoji="0" lang="de-DE" sz="2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" panose="020B0504020202020204" pitchFamily="34" charset="0"/>
                <a:cs typeface="Arial"/>
              </a:rPr>
              <a:t> </a:t>
            </a: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" panose="020B0504020202020204" pitchFamily="34" charset="0"/>
                <a:cs typeface="Arial"/>
              </a:rPr>
              <a:t>%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8358ADA-3416-C295-566D-CE24C2835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794566" y="5189615"/>
            <a:ext cx="2205959" cy="758807"/>
          </a:xfrm>
          <a:prstGeom prst="rect">
            <a:avLst/>
          </a:prstGeom>
          <a:ln w="15875">
            <a:solidFill>
              <a:srgbClr val="002060"/>
            </a:solidFill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1EBCFCD-D7D7-913C-680F-33A7168E35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86" y="908720"/>
            <a:ext cx="2732926" cy="1584176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82036C48-0F19-0C7F-9F9E-28CD6FB2CBEA}"/>
              </a:ext>
            </a:extLst>
          </p:cNvPr>
          <p:cNvSpPr/>
          <p:nvPr/>
        </p:nvSpPr>
        <p:spPr>
          <a:xfrm>
            <a:off x="3633952" y="2956035"/>
            <a:ext cx="622738" cy="24436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0116ED8-1053-2312-1920-1303164513E4}"/>
              </a:ext>
            </a:extLst>
          </p:cNvPr>
          <p:cNvSpPr/>
          <p:nvPr/>
        </p:nvSpPr>
        <p:spPr>
          <a:xfrm>
            <a:off x="3636575" y="4156844"/>
            <a:ext cx="622738" cy="24436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213EAE5-9D9B-6662-0B12-18B9D7479FBA}"/>
              </a:ext>
            </a:extLst>
          </p:cNvPr>
          <p:cNvSpPr/>
          <p:nvPr/>
        </p:nvSpPr>
        <p:spPr>
          <a:xfrm>
            <a:off x="3628696" y="5607282"/>
            <a:ext cx="622738" cy="24436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356ED47-4F12-E29E-2619-2F9090590213}"/>
              </a:ext>
            </a:extLst>
          </p:cNvPr>
          <p:cNvSpPr/>
          <p:nvPr/>
        </p:nvSpPr>
        <p:spPr>
          <a:xfrm>
            <a:off x="8165898" y="3632444"/>
            <a:ext cx="622738" cy="24436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C7FAA1B3-0E7A-05AF-DA1F-6F5FB5DA71CB}"/>
              </a:ext>
            </a:extLst>
          </p:cNvPr>
          <p:cNvSpPr/>
          <p:nvPr/>
        </p:nvSpPr>
        <p:spPr>
          <a:xfrm>
            <a:off x="8168524" y="4517948"/>
            <a:ext cx="622738" cy="24436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D9A0CB1-25E1-4DD1-AA64-D99EB2DBD1DA}"/>
              </a:ext>
            </a:extLst>
          </p:cNvPr>
          <p:cNvSpPr/>
          <p:nvPr/>
        </p:nvSpPr>
        <p:spPr>
          <a:xfrm>
            <a:off x="8165898" y="4746547"/>
            <a:ext cx="622738" cy="24436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4A8FED08-302F-FB17-BBF9-E2B644EF0D90}"/>
              </a:ext>
            </a:extLst>
          </p:cNvPr>
          <p:cNvSpPr/>
          <p:nvPr/>
        </p:nvSpPr>
        <p:spPr>
          <a:xfrm>
            <a:off x="8168523" y="4977777"/>
            <a:ext cx="622738" cy="24436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466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>
            <a:extLst>
              <a:ext uri="{FF2B5EF4-FFF2-40B4-BE49-F238E27FC236}">
                <a16:creationId xmlns:a16="http://schemas.microsoft.com/office/drawing/2014/main" id="{BDBFAF11-3A59-3292-41D6-528D4972D6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el 7">
            <a:extLst>
              <a:ext uri="{FF2B5EF4-FFF2-40B4-BE49-F238E27FC236}">
                <a16:creationId xmlns:a16="http://schemas.microsoft.com/office/drawing/2014/main" id="{19FAE888-0378-74F6-4CCF-FD490E6FC69A}"/>
              </a:ext>
            </a:extLst>
          </p:cNvPr>
          <p:cNvSpPr txBox="1">
            <a:spLocks/>
          </p:cNvSpPr>
          <p:nvPr/>
        </p:nvSpPr>
        <p:spPr>
          <a:xfrm>
            <a:off x="287011" y="212836"/>
            <a:ext cx="10677906" cy="49833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ea typeface="+mj-ea"/>
                <a:cs typeface="+mj-cs"/>
              </a:rPr>
              <a:t>Marktüberblick – 35 Jahre, TOP Schutz, ohne KT, mit Pflegepflicht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38A4954-232E-4FC8-2DD5-216B7770570A}"/>
              </a:ext>
            </a:extLst>
          </p:cNvPr>
          <p:cNvSpPr/>
          <p:nvPr/>
        </p:nvSpPr>
        <p:spPr>
          <a:xfrm>
            <a:off x="8281851" y="1144036"/>
            <a:ext cx="3762568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333333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Platz 21-23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311E6F5-E759-54B0-E49F-3BB370470D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11" y="995031"/>
            <a:ext cx="8627833" cy="1822662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47E7A4A7-E76F-5C40-59B2-0F63DE2C7ABD}"/>
              </a:ext>
            </a:extLst>
          </p:cNvPr>
          <p:cNvSpPr/>
          <p:nvPr/>
        </p:nvSpPr>
        <p:spPr>
          <a:xfrm>
            <a:off x="287011" y="3367408"/>
            <a:ext cx="3762568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333333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Platz 16-20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1CFFB2E-AB31-988E-A4C5-633D75C149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99947" y="4630452"/>
            <a:ext cx="2824576" cy="971599"/>
          </a:xfrm>
          <a:prstGeom prst="rect">
            <a:avLst/>
          </a:prstGeom>
          <a:ln w="15875">
            <a:solidFill>
              <a:srgbClr val="002060"/>
            </a:solidFill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52F08EA-0D86-71FB-B951-EF921D0610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264366" y="5718449"/>
            <a:ext cx="952549" cy="971599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F70543D-4903-53CD-C293-3626946067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4986" y="3250559"/>
            <a:ext cx="8627833" cy="2767889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D8CF7DD-5DE0-11AB-28C0-C2BB9079FF85}"/>
              </a:ext>
            </a:extLst>
          </p:cNvPr>
          <p:cNvGrpSpPr/>
          <p:nvPr/>
        </p:nvGrpSpPr>
        <p:grpSpPr>
          <a:xfrm>
            <a:off x="5814844" y="1198176"/>
            <a:ext cx="3147599" cy="4627858"/>
            <a:chOff x="5814844" y="1198176"/>
            <a:chExt cx="3147599" cy="4627858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0650A684-3583-9BB3-F9EF-AB2EFA97E541}"/>
                </a:ext>
              </a:extLst>
            </p:cNvPr>
            <p:cNvSpPr txBox="1"/>
            <p:nvPr/>
          </p:nvSpPr>
          <p:spPr>
            <a:xfrm>
              <a:off x="5825360" y="1198176"/>
              <a:ext cx="1310230" cy="40011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350.811 €</a:t>
              </a: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F8992D89-FFD9-4983-A777-1D7EBB9CE8D6}"/>
                </a:ext>
              </a:extLst>
            </p:cNvPr>
            <p:cNvSpPr txBox="1"/>
            <p:nvPr/>
          </p:nvSpPr>
          <p:spPr>
            <a:xfrm>
              <a:off x="5820103" y="1705301"/>
              <a:ext cx="1324402" cy="40011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338.216 €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67850B53-E273-2061-A91E-57080EAB492B}"/>
                </a:ext>
              </a:extLst>
            </p:cNvPr>
            <p:cNvSpPr txBox="1"/>
            <p:nvPr/>
          </p:nvSpPr>
          <p:spPr>
            <a:xfrm>
              <a:off x="5814844" y="2220309"/>
              <a:ext cx="1324402" cy="40011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336.783 €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30571F68-70B2-3F21-A53C-63C52CC29FE4}"/>
                </a:ext>
              </a:extLst>
            </p:cNvPr>
            <p:cNvSpPr txBox="1"/>
            <p:nvPr/>
          </p:nvSpPr>
          <p:spPr>
            <a:xfrm>
              <a:off x="7635416" y="3436846"/>
              <a:ext cx="1324402" cy="40011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314.281 €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B7108CDC-CA49-37D5-4E9C-68A5111B38B2}"/>
                </a:ext>
              </a:extLst>
            </p:cNvPr>
            <p:cNvSpPr txBox="1"/>
            <p:nvPr/>
          </p:nvSpPr>
          <p:spPr>
            <a:xfrm>
              <a:off x="7638040" y="3936090"/>
              <a:ext cx="1324402" cy="40011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306.428 €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075D6872-2C2C-3569-B109-B5F02302C003}"/>
                </a:ext>
              </a:extLst>
            </p:cNvPr>
            <p:cNvSpPr txBox="1"/>
            <p:nvPr/>
          </p:nvSpPr>
          <p:spPr>
            <a:xfrm>
              <a:off x="7638039" y="4432699"/>
              <a:ext cx="1324402" cy="40011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305.948 €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A181DC9F-0664-C444-9CE6-31CD7C8DD24A}"/>
                </a:ext>
              </a:extLst>
            </p:cNvPr>
            <p:cNvSpPr txBox="1"/>
            <p:nvPr/>
          </p:nvSpPr>
          <p:spPr>
            <a:xfrm>
              <a:off x="7619650" y="3436846"/>
              <a:ext cx="1324402" cy="40011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314.281 €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1BCB18D8-F844-FEA4-CACF-F57DE81D8C24}"/>
                </a:ext>
              </a:extLst>
            </p:cNvPr>
            <p:cNvSpPr txBox="1"/>
            <p:nvPr/>
          </p:nvSpPr>
          <p:spPr>
            <a:xfrm>
              <a:off x="7638041" y="4929315"/>
              <a:ext cx="1324402" cy="40011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305.549 €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58019D85-981F-DEB9-42EE-9A4DEE44025F}"/>
                </a:ext>
              </a:extLst>
            </p:cNvPr>
            <p:cNvSpPr txBox="1"/>
            <p:nvPr/>
          </p:nvSpPr>
          <p:spPr>
            <a:xfrm>
              <a:off x="7635416" y="5425924"/>
              <a:ext cx="1324402" cy="40011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301.824 €</a:t>
              </a: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D25DB7F8-59A2-F021-6711-9504CEA82F1F}"/>
              </a:ext>
            </a:extLst>
          </p:cNvPr>
          <p:cNvGrpSpPr/>
          <p:nvPr/>
        </p:nvGrpSpPr>
        <p:grpSpPr>
          <a:xfrm>
            <a:off x="10619557" y="3442276"/>
            <a:ext cx="1395734" cy="2384395"/>
            <a:chOff x="10619557" y="3442276"/>
            <a:chExt cx="1395734" cy="2384395"/>
          </a:xfrm>
        </p:grpSpPr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614A04DE-6F35-C705-4457-1598340DA936}"/>
                </a:ext>
              </a:extLst>
            </p:cNvPr>
            <p:cNvSpPr txBox="1"/>
            <p:nvPr/>
          </p:nvSpPr>
          <p:spPr>
            <a:xfrm>
              <a:off x="10620357" y="3442276"/>
              <a:ext cx="1394934" cy="400110"/>
            </a:xfrm>
            <a:prstGeom prst="rect">
              <a:avLst/>
            </a:prstGeom>
            <a:solidFill>
              <a:srgbClr val="92D050"/>
            </a:solidFill>
            <a:ln w="158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106.194 €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D902DB67-57FF-7D02-BB32-08445B705E8E}"/>
                </a:ext>
              </a:extLst>
            </p:cNvPr>
            <p:cNvSpPr txBox="1"/>
            <p:nvPr/>
          </p:nvSpPr>
          <p:spPr>
            <a:xfrm>
              <a:off x="10620357" y="3936273"/>
              <a:ext cx="1393330" cy="40011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79.661 €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137B7DBF-3AC0-7266-4F2A-72334D47C4B5}"/>
                </a:ext>
              </a:extLst>
            </p:cNvPr>
            <p:cNvSpPr txBox="1"/>
            <p:nvPr/>
          </p:nvSpPr>
          <p:spPr>
            <a:xfrm>
              <a:off x="10620357" y="4437373"/>
              <a:ext cx="1394934" cy="400110"/>
            </a:xfrm>
            <a:prstGeom prst="rect">
              <a:avLst/>
            </a:prstGeom>
            <a:solidFill>
              <a:srgbClr val="92D050"/>
            </a:solidFill>
            <a:ln w="158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106.006 €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AFF1D97E-A607-5DF7-24E6-D02E24835CE9}"/>
                </a:ext>
              </a:extLst>
            </p:cNvPr>
            <p:cNvSpPr txBox="1"/>
            <p:nvPr/>
          </p:nvSpPr>
          <p:spPr>
            <a:xfrm>
              <a:off x="10620357" y="4925774"/>
              <a:ext cx="1393330" cy="40011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70.364 €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6A871BDB-9491-6D8A-A30B-C2F49BD56501}"/>
                </a:ext>
              </a:extLst>
            </p:cNvPr>
            <p:cNvSpPr txBox="1"/>
            <p:nvPr/>
          </p:nvSpPr>
          <p:spPr>
            <a:xfrm>
              <a:off x="10619557" y="5426561"/>
              <a:ext cx="1393330" cy="40011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78.275 €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29BDD4A9-31F6-DEDA-EFC6-4862A304D3CA}"/>
              </a:ext>
            </a:extLst>
          </p:cNvPr>
          <p:cNvGrpSpPr/>
          <p:nvPr/>
        </p:nvGrpSpPr>
        <p:grpSpPr>
          <a:xfrm>
            <a:off x="8858863" y="1201448"/>
            <a:ext cx="1394130" cy="1405064"/>
            <a:chOff x="8858863" y="1201448"/>
            <a:chExt cx="1394130" cy="1405064"/>
          </a:xfrm>
        </p:grpSpPr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A08BE192-EB76-BE63-E588-CFE410F8DCD3}"/>
                </a:ext>
              </a:extLst>
            </p:cNvPr>
            <p:cNvSpPr txBox="1"/>
            <p:nvPr/>
          </p:nvSpPr>
          <p:spPr>
            <a:xfrm>
              <a:off x="8859663" y="1201448"/>
              <a:ext cx="1393330" cy="400110"/>
            </a:xfrm>
            <a:prstGeom prst="rect">
              <a:avLst/>
            </a:prstGeom>
            <a:solidFill>
              <a:srgbClr val="92D050"/>
            </a:solidFill>
            <a:ln w="158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91.906 €</a:t>
              </a: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E548E157-D0F8-C47E-EC2E-1440B1F63800}"/>
                </a:ext>
              </a:extLst>
            </p:cNvPr>
            <p:cNvSpPr txBox="1"/>
            <p:nvPr/>
          </p:nvSpPr>
          <p:spPr>
            <a:xfrm>
              <a:off x="8859663" y="1705615"/>
              <a:ext cx="1379160" cy="40011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75.311 €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ABA5E667-DBDE-A540-63A3-E57E552B4FB1}"/>
                </a:ext>
              </a:extLst>
            </p:cNvPr>
            <p:cNvSpPr txBox="1"/>
            <p:nvPr/>
          </p:nvSpPr>
          <p:spPr>
            <a:xfrm>
              <a:off x="8858863" y="2206402"/>
              <a:ext cx="1393330" cy="40011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74.853 €</a:t>
              </a:r>
            </a:p>
          </p:txBody>
        </p:sp>
      </p:grpSp>
      <p:sp>
        <p:nvSpPr>
          <p:cNvPr id="31" name="Kreuz 30">
            <a:extLst>
              <a:ext uri="{FF2B5EF4-FFF2-40B4-BE49-F238E27FC236}">
                <a16:creationId xmlns:a16="http://schemas.microsoft.com/office/drawing/2014/main" id="{9135BA18-63F2-DC69-70EC-84B2750FEB9D}"/>
              </a:ext>
            </a:extLst>
          </p:cNvPr>
          <p:cNvSpPr/>
          <p:nvPr/>
        </p:nvSpPr>
        <p:spPr>
          <a:xfrm>
            <a:off x="11791109" y="6442191"/>
            <a:ext cx="336746" cy="338554"/>
          </a:xfrm>
          <a:prstGeom prst="plus">
            <a:avLst>
              <a:gd name="adj" fmla="val 47628"/>
            </a:avLst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17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>
            <a:extLst>
              <a:ext uri="{FF2B5EF4-FFF2-40B4-BE49-F238E27FC236}">
                <a16:creationId xmlns:a16="http://schemas.microsoft.com/office/drawing/2014/main" id="{BDBFAF11-3A59-3292-41D6-528D4972D6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el 7">
            <a:extLst>
              <a:ext uri="{FF2B5EF4-FFF2-40B4-BE49-F238E27FC236}">
                <a16:creationId xmlns:a16="http://schemas.microsoft.com/office/drawing/2014/main" id="{19FAE888-0378-74F6-4CCF-FD490E6FC69A}"/>
              </a:ext>
            </a:extLst>
          </p:cNvPr>
          <p:cNvSpPr txBox="1">
            <a:spLocks/>
          </p:cNvSpPr>
          <p:nvPr/>
        </p:nvSpPr>
        <p:spPr>
          <a:xfrm>
            <a:off x="287011" y="212836"/>
            <a:ext cx="10677906" cy="49833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ea typeface="+mj-ea"/>
                <a:cs typeface="+mj-cs"/>
              </a:rPr>
              <a:t>Marktüberblick – 35 Jahre, TOP Schutz, ohne KT, mit Pflegepflicht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38A4954-232E-4FC8-2DD5-216B7770570A}"/>
              </a:ext>
            </a:extLst>
          </p:cNvPr>
          <p:cNvSpPr/>
          <p:nvPr/>
        </p:nvSpPr>
        <p:spPr>
          <a:xfrm>
            <a:off x="8327949" y="1480395"/>
            <a:ext cx="3724353" cy="9233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333333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Platz 11-15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0CAEDF2-C321-B0FE-4457-D71ACFFAE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013" y="1073734"/>
            <a:ext cx="8646681" cy="266606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3DBDAC32-3471-03F2-60FB-684ACF73B1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61013" y="5255319"/>
            <a:ext cx="2824576" cy="971599"/>
          </a:xfrm>
          <a:prstGeom prst="rect">
            <a:avLst/>
          </a:prstGeom>
          <a:ln w="15875">
            <a:solidFill>
              <a:srgbClr val="002060"/>
            </a:solidFill>
          </a:ln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64C37265-BDE6-22A2-ABA0-B4D060F978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0028134" y="2490947"/>
            <a:ext cx="952549" cy="971599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7E7EB70A-1066-09E4-385B-12F981BB3FAF}"/>
              </a:ext>
            </a:extLst>
          </p:cNvPr>
          <p:cNvSpPr/>
          <p:nvPr/>
        </p:nvSpPr>
        <p:spPr>
          <a:xfrm>
            <a:off x="250738" y="4047464"/>
            <a:ext cx="3377849" cy="9233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333333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Platz 6-10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9337AD8-10E3-CBBD-703B-A2FCC48BC6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2619" y="3565535"/>
            <a:ext cx="8507718" cy="2935824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6191529B-53F5-FEC9-AFA1-90F7B246DC37}"/>
              </a:ext>
            </a:extLst>
          </p:cNvPr>
          <p:cNvGrpSpPr/>
          <p:nvPr/>
        </p:nvGrpSpPr>
        <p:grpSpPr>
          <a:xfrm>
            <a:off x="5964270" y="1248808"/>
            <a:ext cx="2748666" cy="5050742"/>
            <a:chOff x="5964270" y="1248808"/>
            <a:chExt cx="2748666" cy="5050742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339AFABE-D03C-84E3-CE49-4DF9A32E210B}"/>
                </a:ext>
              </a:extLst>
            </p:cNvPr>
            <p:cNvSpPr txBox="1"/>
            <p:nvPr/>
          </p:nvSpPr>
          <p:spPr>
            <a:xfrm>
              <a:off x="5964270" y="1248808"/>
              <a:ext cx="1324402" cy="40011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298.967 €</a:t>
              </a:r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AEEE09D0-FDE7-32F0-6A50-074A25AB0A8B}"/>
                </a:ext>
              </a:extLst>
            </p:cNvPr>
            <p:cNvSpPr txBox="1"/>
            <p:nvPr/>
          </p:nvSpPr>
          <p:spPr>
            <a:xfrm>
              <a:off x="5966894" y="1716519"/>
              <a:ext cx="1324402" cy="40011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287.789 €</a:t>
              </a: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19CC46DA-187A-D55B-216B-9DC1DFCB5317}"/>
                </a:ext>
              </a:extLst>
            </p:cNvPr>
            <p:cNvSpPr txBox="1"/>
            <p:nvPr/>
          </p:nvSpPr>
          <p:spPr>
            <a:xfrm>
              <a:off x="5964270" y="2203670"/>
              <a:ext cx="1324402" cy="40011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282.382 €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EEEBC149-D134-D0E7-5E9A-2A4404E9765D}"/>
                </a:ext>
              </a:extLst>
            </p:cNvPr>
            <p:cNvSpPr txBox="1"/>
            <p:nvPr/>
          </p:nvSpPr>
          <p:spPr>
            <a:xfrm>
              <a:off x="5964270" y="2678274"/>
              <a:ext cx="1324402" cy="40011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281.795 €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08A1DC3B-8B7B-22C5-AB8F-B832A0558009}"/>
                </a:ext>
              </a:extLst>
            </p:cNvPr>
            <p:cNvSpPr txBox="1"/>
            <p:nvPr/>
          </p:nvSpPr>
          <p:spPr>
            <a:xfrm>
              <a:off x="5964270" y="3129787"/>
              <a:ext cx="1324402" cy="40011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274.548 €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0241446A-A64D-F633-8463-38C2E85736F4}"/>
                </a:ext>
              </a:extLst>
            </p:cNvPr>
            <p:cNvSpPr txBox="1"/>
            <p:nvPr/>
          </p:nvSpPr>
          <p:spPr>
            <a:xfrm>
              <a:off x="7385795" y="3779245"/>
              <a:ext cx="1324402" cy="40011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273.454 €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69930467-C977-A327-59FA-E63E39D5F736}"/>
                </a:ext>
              </a:extLst>
            </p:cNvPr>
            <p:cNvSpPr txBox="1"/>
            <p:nvPr/>
          </p:nvSpPr>
          <p:spPr>
            <a:xfrm>
              <a:off x="7388534" y="4300631"/>
              <a:ext cx="1324402" cy="40011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270.843 €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EBF6913C-D758-9D8F-C141-FBD4B0CFF09D}"/>
                </a:ext>
              </a:extLst>
            </p:cNvPr>
            <p:cNvSpPr txBox="1"/>
            <p:nvPr/>
          </p:nvSpPr>
          <p:spPr>
            <a:xfrm>
              <a:off x="7385795" y="4827799"/>
              <a:ext cx="1324402" cy="40011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270.843 €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1AB0C557-55BC-B8E5-E3AC-C66EC6ADEB4A}"/>
                </a:ext>
              </a:extLst>
            </p:cNvPr>
            <p:cNvSpPr txBox="1"/>
            <p:nvPr/>
          </p:nvSpPr>
          <p:spPr>
            <a:xfrm>
              <a:off x="7385795" y="5367561"/>
              <a:ext cx="1324402" cy="40011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270.708 €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0BE39F52-FC36-753B-7288-586A7DAD1F35}"/>
                </a:ext>
              </a:extLst>
            </p:cNvPr>
            <p:cNvSpPr txBox="1"/>
            <p:nvPr/>
          </p:nvSpPr>
          <p:spPr>
            <a:xfrm>
              <a:off x="7385795" y="5899440"/>
              <a:ext cx="1324402" cy="40011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268.282 €</a:t>
              </a: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E2D2D1BC-EC8F-43F9-6AFD-E559CF9B97A3}"/>
              </a:ext>
            </a:extLst>
          </p:cNvPr>
          <p:cNvGrpSpPr/>
          <p:nvPr/>
        </p:nvGrpSpPr>
        <p:grpSpPr>
          <a:xfrm>
            <a:off x="10450944" y="3787092"/>
            <a:ext cx="1397205" cy="2507246"/>
            <a:chOff x="10450944" y="3787092"/>
            <a:chExt cx="1397205" cy="2507246"/>
          </a:xfrm>
        </p:grpSpPr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29AE4526-0B1E-4FF8-A4ED-A308043980AC}"/>
                </a:ext>
              </a:extLst>
            </p:cNvPr>
            <p:cNvSpPr txBox="1"/>
            <p:nvPr/>
          </p:nvSpPr>
          <p:spPr>
            <a:xfrm>
              <a:off x="10450944" y="3787092"/>
              <a:ext cx="1393330" cy="40011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80.898 €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377BDA10-2CED-0F6A-CF38-FE1F3DC9D4B3}"/>
                </a:ext>
              </a:extLst>
            </p:cNvPr>
            <p:cNvSpPr txBox="1"/>
            <p:nvPr/>
          </p:nvSpPr>
          <p:spPr>
            <a:xfrm>
              <a:off x="10454819" y="4304189"/>
              <a:ext cx="1393330" cy="40011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47.437 €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DCA2EED7-071C-B1BD-6CA3-7B4532211DC6}"/>
                </a:ext>
              </a:extLst>
            </p:cNvPr>
            <p:cNvSpPr txBox="1"/>
            <p:nvPr/>
          </p:nvSpPr>
          <p:spPr>
            <a:xfrm>
              <a:off x="10454819" y="4836821"/>
              <a:ext cx="1393330" cy="40011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72.953 €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6AD570EA-06A9-62A2-B394-95F85AB2F6C3}"/>
                </a:ext>
              </a:extLst>
            </p:cNvPr>
            <p:cNvSpPr txBox="1"/>
            <p:nvPr/>
          </p:nvSpPr>
          <p:spPr>
            <a:xfrm>
              <a:off x="10454819" y="5364637"/>
              <a:ext cx="1393330" cy="40011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74.723 €</a:t>
              </a: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9A49E6D3-63B8-1741-3BBC-3781DD1CE180}"/>
                </a:ext>
              </a:extLst>
            </p:cNvPr>
            <p:cNvSpPr txBox="1"/>
            <p:nvPr/>
          </p:nvSpPr>
          <p:spPr>
            <a:xfrm>
              <a:off x="10454819" y="5894228"/>
              <a:ext cx="1393330" cy="40011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87.319 €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7C4DBFC1-639A-3D91-911C-96A1D08196C0}"/>
              </a:ext>
            </a:extLst>
          </p:cNvPr>
          <p:cNvGrpSpPr/>
          <p:nvPr/>
        </p:nvGrpSpPr>
        <p:grpSpPr>
          <a:xfrm>
            <a:off x="8831485" y="1247040"/>
            <a:ext cx="1394934" cy="2287077"/>
            <a:chOff x="8831485" y="1247040"/>
            <a:chExt cx="1394934" cy="2287077"/>
          </a:xfrm>
        </p:grpSpPr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D6268A3F-0AC0-E0BD-694A-DB2F450D3406}"/>
                </a:ext>
              </a:extLst>
            </p:cNvPr>
            <p:cNvSpPr txBox="1"/>
            <p:nvPr/>
          </p:nvSpPr>
          <p:spPr>
            <a:xfrm>
              <a:off x="8831485" y="1247040"/>
              <a:ext cx="1393330" cy="400110"/>
            </a:xfrm>
            <a:prstGeom prst="rect">
              <a:avLst/>
            </a:prstGeom>
            <a:solidFill>
              <a:srgbClr val="92D050"/>
            </a:solidFill>
            <a:ln w="158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95.584 €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A9C37968-B19A-78F3-B82B-DAAE4D30F928}"/>
                </a:ext>
              </a:extLst>
            </p:cNvPr>
            <p:cNvSpPr txBox="1"/>
            <p:nvPr/>
          </p:nvSpPr>
          <p:spPr>
            <a:xfrm>
              <a:off x="8831485" y="1717390"/>
              <a:ext cx="1393330" cy="400110"/>
            </a:xfrm>
            <a:prstGeom prst="rect">
              <a:avLst/>
            </a:prstGeom>
            <a:solidFill>
              <a:srgbClr val="92D050"/>
            </a:solidFill>
            <a:ln w="158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98.961 €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7C8DFC15-626A-376B-313F-E52CC4D86C3D}"/>
                </a:ext>
              </a:extLst>
            </p:cNvPr>
            <p:cNvSpPr txBox="1"/>
            <p:nvPr/>
          </p:nvSpPr>
          <p:spPr>
            <a:xfrm>
              <a:off x="8831485" y="2202728"/>
              <a:ext cx="1393330" cy="40011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78.834 €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3E551586-F235-744C-05CD-7A337F389614}"/>
                </a:ext>
              </a:extLst>
            </p:cNvPr>
            <p:cNvSpPr txBox="1"/>
            <p:nvPr/>
          </p:nvSpPr>
          <p:spPr>
            <a:xfrm>
              <a:off x="8831485" y="2683246"/>
              <a:ext cx="1393330" cy="40011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83.492 €</a:t>
              </a: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A5E41B4D-E7FE-BB99-2F2F-3BACEE28E774}"/>
                </a:ext>
              </a:extLst>
            </p:cNvPr>
            <p:cNvSpPr txBox="1"/>
            <p:nvPr/>
          </p:nvSpPr>
          <p:spPr>
            <a:xfrm>
              <a:off x="8831485" y="3134007"/>
              <a:ext cx="1394934" cy="400110"/>
            </a:xfrm>
            <a:prstGeom prst="rect">
              <a:avLst/>
            </a:prstGeom>
            <a:solidFill>
              <a:srgbClr val="92D050"/>
            </a:solidFill>
            <a:ln w="158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106.701 €</a:t>
              </a:r>
            </a:p>
          </p:txBody>
        </p:sp>
      </p:grpSp>
      <p:sp>
        <p:nvSpPr>
          <p:cNvPr id="34" name="Kreuz 33">
            <a:extLst>
              <a:ext uri="{FF2B5EF4-FFF2-40B4-BE49-F238E27FC236}">
                <a16:creationId xmlns:a16="http://schemas.microsoft.com/office/drawing/2014/main" id="{0D77C906-52F0-20B7-DD01-3F0AA4D3164F}"/>
              </a:ext>
            </a:extLst>
          </p:cNvPr>
          <p:cNvSpPr/>
          <p:nvPr/>
        </p:nvSpPr>
        <p:spPr>
          <a:xfrm>
            <a:off x="11791109" y="6442191"/>
            <a:ext cx="336746" cy="338554"/>
          </a:xfrm>
          <a:prstGeom prst="plus">
            <a:avLst>
              <a:gd name="adj" fmla="val 47628"/>
            </a:avLst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93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>
            <a:extLst>
              <a:ext uri="{FF2B5EF4-FFF2-40B4-BE49-F238E27FC236}">
                <a16:creationId xmlns:a16="http://schemas.microsoft.com/office/drawing/2014/main" id="{BDBFAF11-3A59-3292-41D6-528D4972D6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el 7">
            <a:extLst>
              <a:ext uri="{FF2B5EF4-FFF2-40B4-BE49-F238E27FC236}">
                <a16:creationId xmlns:a16="http://schemas.microsoft.com/office/drawing/2014/main" id="{19FAE888-0378-74F6-4CCF-FD490E6FC69A}"/>
              </a:ext>
            </a:extLst>
          </p:cNvPr>
          <p:cNvSpPr txBox="1">
            <a:spLocks/>
          </p:cNvSpPr>
          <p:nvPr/>
        </p:nvSpPr>
        <p:spPr>
          <a:xfrm>
            <a:off x="287011" y="212836"/>
            <a:ext cx="10677906" cy="49833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ea typeface="+mj-ea"/>
                <a:cs typeface="+mj-cs"/>
              </a:rPr>
              <a:t>Marktüberblick – 35 Jahre, TOP Schutz, ohne KT, mit Pflegepflicht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38A4954-232E-4FC8-2DD5-216B7770570A}"/>
              </a:ext>
            </a:extLst>
          </p:cNvPr>
          <p:cNvSpPr/>
          <p:nvPr/>
        </p:nvSpPr>
        <p:spPr>
          <a:xfrm>
            <a:off x="2470811" y="1382025"/>
            <a:ext cx="2993127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333333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Platz 1-5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E77CA98-1664-6AF5-C064-A248A1F48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266" y="2734279"/>
            <a:ext cx="9756977" cy="318497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D7E3101-67D9-A41C-159C-9CD519DFF6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022076" y="1382025"/>
            <a:ext cx="2824576" cy="971599"/>
          </a:xfrm>
          <a:prstGeom prst="rect">
            <a:avLst/>
          </a:prstGeom>
          <a:ln w="15875">
            <a:solidFill>
              <a:srgbClr val="002060"/>
            </a:solidFill>
          </a:ln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5F94E2E-3EA8-9BBF-70E2-A326A93516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9065870" y="1382025"/>
            <a:ext cx="952549" cy="971599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3" name="Kreuz 2">
            <a:extLst>
              <a:ext uri="{FF2B5EF4-FFF2-40B4-BE49-F238E27FC236}">
                <a16:creationId xmlns:a16="http://schemas.microsoft.com/office/drawing/2014/main" id="{53C3841A-2243-C2CF-690B-5A2E267865DE}"/>
              </a:ext>
            </a:extLst>
          </p:cNvPr>
          <p:cNvSpPr/>
          <p:nvPr/>
        </p:nvSpPr>
        <p:spPr>
          <a:xfrm>
            <a:off x="11283754" y="6251483"/>
            <a:ext cx="336746" cy="338554"/>
          </a:xfrm>
          <a:prstGeom prst="plus">
            <a:avLst>
              <a:gd name="adj" fmla="val 47628"/>
            </a:avLst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BD44E538-0FD8-30C5-5075-87C1CDDECED8}"/>
              </a:ext>
            </a:extLst>
          </p:cNvPr>
          <p:cNvGrpSpPr/>
          <p:nvPr/>
        </p:nvGrpSpPr>
        <p:grpSpPr>
          <a:xfrm>
            <a:off x="7141430" y="2985064"/>
            <a:ext cx="1324402" cy="2696987"/>
            <a:chOff x="7141430" y="2985064"/>
            <a:chExt cx="1324402" cy="2696987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A1FDC811-1D26-BB11-33D1-BA14912CB0F7}"/>
                </a:ext>
              </a:extLst>
            </p:cNvPr>
            <p:cNvSpPr txBox="1"/>
            <p:nvPr/>
          </p:nvSpPr>
          <p:spPr>
            <a:xfrm>
              <a:off x="7141430" y="2985064"/>
              <a:ext cx="1324402" cy="40011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264.710 €</a:t>
              </a: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69020460-E53D-113A-DA83-66C68EF88623}"/>
                </a:ext>
              </a:extLst>
            </p:cNvPr>
            <p:cNvSpPr txBox="1"/>
            <p:nvPr/>
          </p:nvSpPr>
          <p:spPr>
            <a:xfrm>
              <a:off x="7141430" y="3557891"/>
              <a:ext cx="1324402" cy="40011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263.700 €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55AA30E0-C43D-2258-8EB8-F1BCB11EA199}"/>
                </a:ext>
              </a:extLst>
            </p:cNvPr>
            <p:cNvSpPr txBox="1"/>
            <p:nvPr/>
          </p:nvSpPr>
          <p:spPr>
            <a:xfrm>
              <a:off x="7141430" y="4130718"/>
              <a:ext cx="1324402" cy="400110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258.006 €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DB8FD7CE-3A59-2F64-1E9B-C9FF0E0E6BD6}"/>
                </a:ext>
              </a:extLst>
            </p:cNvPr>
            <p:cNvSpPr txBox="1"/>
            <p:nvPr/>
          </p:nvSpPr>
          <p:spPr>
            <a:xfrm>
              <a:off x="7141430" y="4702388"/>
              <a:ext cx="1324402" cy="400110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253.659 €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AB27D146-B14D-AF4C-CBF4-83CA889E6D8C}"/>
                </a:ext>
              </a:extLst>
            </p:cNvPr>
            <p:cNvSpPr txBox="1"/>
            <p:nvPr/>
          </p:nvSpPr>
          <p:spPr>
            <a:xfrm>
              <a:off x="7141430" y="5281941"/>
              <a:ext cx="1324402" cy="400110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241.171 €</a:t>
              </a:r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1D931825-DD58-81F5-8353-B10272BD7D3E}"/>
              </a:ext>
            </a:extLst>
          </p:cNvPr>
          <p:cNvGrpSpPr/>
          <p:nvPr/>
        </p:nvGrpSpPr>
        <p:grpSpPr>
          <a:xfrm>
            <a:off x="10383875" y="2985064"/>
            <a:ext cx="1393330" cy="2696987"/>
            <a:chOff x="10383875" y="2985064"/>
            <a:chExt cx="1393330" cy="2696987"/>
          </a:xfrm>
        </p:grpSpPr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2BCEC223-1466-7D7F-D1F9-7C2CB0471826}"/>
                </a:ext>
              </a:extLst>
            </p:cNvPr>
            <p:cNvSpPr txBox="1"/>
            <p:nvPr/>
          </p:nvSpPr>
          <p:spPr>
            <a:xfrm>
              <a:off x="10383875" y="2985064"/>
              <a:ext cx="1393330" cy="40011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48.997 €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8E9B8A8F-3A01-1E41-B786-CCA5E4D555C6}"/>
                </a:ext>
              </a:extLst>
            </p:cNvPr>
            <p:cNvSpPr txBox="1"/>
            <p:nvPr/>
          </p:nvSpPr>
          <p:spPr>
            <a:xfrm>
              <a:off x="10383875" y="3557891"/>
              <a:ext cx="1393330" cy="40011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57.359 €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19DD9992-3245-AB5D-A862-05489A030DEE}"/>
                </a:ext>
              </a:extLst>
            </p:cNvPr>
            <p:cNvSpPr txBox="1"/>
            <p:nvPr/>
          </p:nvSpPr>
          <p:spPr>
            <a:xfrm>
              <a:off x="10383875" y="4122055"/>
              <a:ext cx="1393330" cy="40011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69.088 €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7D4C3773-BAA7-83FC-13B8-FFE5CC27874A}"/>
                </a:ext>
              </a:extLst>
            </p:cNvPr>
            <p:cNvSpPr txBox="1"/>
            <p:nvPr/>
          </p:nvSpPr>
          <p:spPr>
            <a:xfrm>
              <a:off x="10383875" y="4705052"/>
              <a:ext cx="1393330" cy="400110"/>
            </a:xfrm>
            <a:prstGeom prst="rect">
              <a:avLst/>
            </a:prstGeom>
            <a:solidFill>
              <a:srgbClr val="92D050"/>
            </a:solidFill>
            <a:ln w="158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97.916 €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CE2D7852-1B9D-765B-BDE1-1F6E4BD018E2}"/>
                </a:ext>
              </a:extLst>
            </p:cNvPr>
            <p:cNvSpPr txBox="1"/>
            <p:nvPr/>
          </p:nvSpPr>
          <p:spPr>
            <a:xfrm>
              <a:off x="10383875" y="5281941"/>
              <a:ext cx="1393330" cy="40011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61.563 €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292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VEMADesign">
  <a:themeElements>
    <a:clrScheme name="VEMA-Farben">
      <a:dk1>
        <a:srgbClr val="333333"/>
      </a:dk1>
      <a:lt1>
        <a:sysClr val="window" lastClr="FFFFFF"/>
      </a:lt1>
      <a:dk2>
        <a:srgbClr val="00519E"/>
      </a:dk2>
      <a:lt2>
        <a:srgbClr val="FAB901"/>
      </a:lt2>
      <a:accent1>
        <a:srgbClr val="FFFFFF"/>
      </a:accent1>
      <a:accent2>
        <a:srgbClr val="A21418"/>
      </a:accent2>
      <a:accent3>
        <a:srgbClr val="3F7D50"/>
      </a:accent3>
      <a:accent4>
        <a:srgbClr val="F39325"/>
      </a:accent4>
      <a:accent5>
        <a:srgbClr val="7DA1C9"/>
      </a:accent5>
      <a:accent6>
        <a:srgbClr val="A21418"/>
      </a:accent6>
      <a:hlink>
        <a:srgbClr val="4777AC"/>
      </a:hlink>
      <a:folHlink>
        <a:srgbClr val="999999"/>
      </a:folHlink>
    </a:clrScheme>
    <a:fontScheme name="VEMA-Standardschrift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203</Words>
  <Application>Microsoft Office PowerPoint</Application>
  <PresentationFormat>Breitbild</PresentationFormat>
  <Paragraphs>69</Paragraphs>
  <Slides>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4" baseType="lpstr">
      <vt:lpstr>Arial</vt:lpstr>
      <vt:lpstr>Arial Nova</vt:lpstr>
      <vt:lpstr>Calibri</vt:lpstr>
      <vt:lpstr>HelveticaNeueLT Std Lt</vt:lpstr>
      <vt:lpstr>HelveticaNeueLT Std Lt Cn</vt:lpstr>
      <vt:lpstr>HelveticaNeueLT Std Med Cn</vt:lpstr>
      <vt:lpstr>Times New Roman</vt:lpstr>
      <vt:lpstr>Trade Gothic Next</vt:lpstr>
      <vt:lpstr>TradeGothicLTStd-Bd2</vt:lpstr>
      <vt:lpstr>VEMADesign</vt:lpstr>
      <vt:lpstr>PowerPoint-Präsentation</vt:lpstr>
      <vt:lpstr>PowerPoint-Präsentation</vt:lpstr>
      <vt:lpstr>PowerPoint-Präsentation</vt:lpstr>
      <vt:lpstr>PowerPoint-Präsentation</vt:lpstr>
    </vt:vector>
  </TitlesOfParts>
  <Company>uniVersa Versicherungen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delsner</dc:creator>
  <cp:lastModifiedBy>Somla, Michael</cp:lastModifiedBy>
  <cp:revision>2157</cp:revision>
  <cp:lastPrinted>2023-06-09T09:15:59Z</cp:lastPrinted>
  <dcterms:created xsi:type="dcterms:W3CDTF">2010-02-01T15:40:48Z</dcterms:created>
  <dcterms:modified xsi:type="dcterms:W3CDTF">2024-07-18T16:38:42Z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